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19"/>
  </p:notesMasterIdLst>
  <p:handoutMasterIdLst>
    <p:handoutMasterId r:id="rId20"/>
  </p:handoutMasterIdLst>
  <p:sldIdLst>
    <p:sldId id="446" r:id="rId5"/>
    <p:sldId id="449" r:id="rId6"/>
    <p:sldId id="447" r:id="rId7"/>
    <p:sldId id="448" r:id="rId8"/>
    <p:sldId id="450" r:id="rId9"/>
    <p:sldId id="453" r:id="rId10"/>
    <p:sldId id="454" r:id="rId11"/>
    <p:sldId id="455" r:id="rId12"/>
    <p:sldId id="451" r:id="rId13"/>
    <p:sldId id="456" r:id="rId14"/>
    <p:sldId id="457" r:id="rId15"/>
    <p:sldId id="458" r:id="rId16"/>
    <p:sldId id="459" r:id="rId17"/>
    <p:sldId id="4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BBBB"/>
    <a:srgbClr val="8C5896"/>
    <a:srgbClr val="7C6560"/>
    <a:srgbClr val="29282D"/>
    <a:srgbClr val="E288B6"/>
    <a:srgbClr val="D75078"/>
    <a:srgbClr val="B38F6A"/>
    <a:srgbClr val="6667A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1E6368-0ECB-F347-B034-E1CF8CC87DAC}" v="73" dt="2022-01-08T06:13:41.8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90" d="100"/>
          <a:sy n="90" d="100"/>
        </p:scale>
        <p:origin x="232" y="840"/>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1/7/2022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1/7/2022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1/7/2022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1/7/2022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1/7/2022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seatgeek.com/los-angeles-clippers-tickets" TargetMode="External"/><Relationship Id="rId2" Type="http://schemas.openxmlformats.org/officeDocument/2006/relationships/hyperlink" Target="https://www.basketball-reference.com/teams/LAC/" TargetMode="External"/><Relationship Id="rId1" Type="http://schemas.openxmlformats.org/officeDocument/2006/relationships/slideLayout" Target="../slideLayouts/slideLayout5.xml"/><Relationship Id="rId4" Type="http://schemas.openxmlformats.org/officeDocument/2006/relationships/hyperlink" Target="https://data.world/gmoney/nba-team-annual-attendanc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2A92B9A-1A86-064C-80BB-C596743910F3}"/>
              </a:ext>
            </a:extLst>
          </p:cNvPr>
          <p:cNvPicPr>
            <a:picLocks noChangeAspect="1"/>
          </p:cNvPicPr>
          <p:nvPr/>
        </p:nvPicPr>
        <p:blipFill rotWithShape="1">
          <a:blip r:embed="rId3"/>
          <a:srcRect/>
          <a:stretch/>
        </p:blipFill>
        <p:spPr>
          <a:xfrm>
            <a:off x="20" y="10"/>
            <a:ext cx="12191980" cy="6857990"/>
          </a:xfrm>
          <a:prstGeom prst="rect">
            <a:avLst/>
          </a:prstGeom>
        </p:spPr>
      </p:pic>
      <p:sp>
        <p:nvSpPr>
          <p:cNvPr id="1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8022020" y="3067964"/>
            <a:ext cx="3852041" cy="1834056"/>
          </a:xfrm>
        </p:spPr>
        <p:txBody>
          <a:bodyPr vert="horz" lIns="91440" tIns="45720" rIns="91440" bIns="45720" rtlCol="0" anchor="b" anchorCtr="0">
            <a:normAutofit/>
          </a:bodyPr>
          <a:lstStyle/>
          <a:p>
            <a:pPr algn="ctr">
              <a:lnSpc>
                <a:spcPct val="90000"/>
              </a:lnSpc>
            </a:pPr>
            <a:r>
              <a:rPr lang="en-US" sz="3400" b="1" dirty="0">
                <a:solidFill>
                  <a:schemeClr val="tx1"/>
                </a:solidFill>
              </a:rPr>
              <a:t>LA Clippers DATA Analytics Intern Data Challenge </a:t>
            </a:r>
            <a:endParaRPr lang="en-US" sz="3400" dirty="0">
              <a:solidFill>
                <a:schemeClr val="tx1"/>
              </a:solidFill>
            </a:endParaRPr>
          </a:p>
        </p:txBody>
      </p:sp>
      <p:cxnSp>
        <p:nvCxnSpPr>
          <p:cNvPr id="20" name="Straight Connector 1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0A9E1BE-0EDC-7C43-A91D-FFFD795B9E02}"/>
              </a:ext>
            </a:extLst>
          </p:cNvPr>
          <p:cNvSpPr txBox="1"/>
          <p:nvPr/>
        </p:nvSpPr>
        <p:spPr>
          <a:xfrm>
            <a:off x="8476427" y="5479900"/>
            <a:ext cx="2943225" cy="400110"/>
          </a:xfrm>
          <a:prstGeom prst="rect">
            <a:avLst/>
          </a:prstGeom>
          <a:noFill/>
        </p:spPr>
        <p:txBody>
          <a:bodyPr wrap="square" rtlCol="0">
            <a:spAutoFit/>
          </a:bodyPr>
          <a:lstStyle/>
          <a:p>
            <a:pPr algn="ctr"/>
            <a:r>
              <a:rPr lang="en-US" sz="2000" dirty="0">
                <a:solidFill>
                  <a:srgbClr val="C00000"/>
                </a:solidFill>
              </a:rPr>
              <a:t>SAI SAATHVIK DOMALA</a:t>
            </a:r>
          </a:p>
        </p:txBody>
      </p:sp>
    </p:spTree>
    <p:extLst>
      <p:ext uri="{BB962C8B-B14F-4D97-AF65-F5344CB8AC3E}">
        <p14:creationId xmlns:p14="http://schemas.microsoft.com/office/powerpoint/2010/main" val="155831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411480" y="991443"/>
            <a:ext cx="4443154" cy="1087819"/>
          </a:xfrm>
        </p:spPr>
        <p:txBody>
          <a:bodyPr vert="horz" lIns="91440" tIns="45720" rIns="91440" bIns="45720" rtlCol="0" anchor="b">
            <a:normAutofit/>
          </a:bodyPr>
          <a:lstStyle/>
          <a:p>
            <a:pPr>
              <a:lnSpc>
                <a:spcPct val="90000"/>
              </a:lnSpc>
            </a:pPr>
            <a:r>
              <a:rPr lang="en-US" sz="3400" b="1" u="sng" kern="1200" dirty="0">
                <a:solidFill>
                  <a:schemeClr val="bg1"/>
                </a:solidFill>
                <a:latin typeface="+mj-lt"/>
                <a:ea typeface="+mj-ea"/>
                <a:cs typeface="+mj-cs"/>
              </a:rPr>
              <a:t>Correlation Heat Map</a:t>
            </a:r>
            <a:endParaRPr lang="en-US" sz="3400" kern="1200" dirty="0">
              <a:solidFill>
                <a:schemeClr val="bg1"/>
              </a:solidFill>
              <a:latin typeface="+mj-lt"/>
              <a:ea typeface="+mj-ea"/>
              <a:cs typeface="+mj-cs"/>
            </a:endParaRPr>
          </a:p>
        </p:txBody>
      </p:sp>
      <p:sp>
        <p:nvSpPr>
          <p:cNvPr id="18" name="Rectangle 1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CADC12F1-33D8-6E40-9DFE-DCC33661CD0A}"/>
              </a:ext>
            </a:extLst>
          </p:cNvPr>
          <p:cNvSpPr txBox="1"/>
          <p:nvPr/>
        </p:nvSpPr>
        <p:spPr>
          <a:xfrm>
            <a:off x="411480" y="2684095"/>
            <a:ext cx="4443154" cy="349286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solidFill>
                  <a:schemeClr val="bg1"/>
                </a:solidFill>
              </a:rPr>
              <a:t>This Correlation Map shows how each feature impact another feature.</a:t>
            </a:r>
          </a:p>
          <a:p>
            <a:pPr marL="57150">
              <a:lnSpc>
                <a:spcPct val="90000"/>
              </a:lnSpc>
              <a:spcAft>
                <a:spcPts val="600"/>
              </a:spcAft>
            </a:pPr>
            <a:endParaRPr lang="en-US" dirty="0">
              <a:solidFill>
                <a:schemeClr val="bg1"/>
              </a:solidFill>
            </a:endParaRPr>
          </a:p>
          <a:p>
            <a:pPr marL="285750" indent="-228600">
              <a:lnSpc>
                <a:spcPct val="90000"/>
              </a:lnSpc>
              <a:spcAft>
                <a:spcPts val="600"/>
              </a:spcAft>
              <a:buFont typeface="Arial" panose="020B0604020202020204" pitchFamily="34" charset="0"/>
              <a:buChar char="•"/>
            </a:pPr>
            <a:r>
              <a:rPr lang="en-US" dirty="0">
                <a:solidFill>
                  <a:schemeClr val="bg1"/>
                </a:solidFill>
              </a:rPr>
              <a:t>Positive Correlation indicates that increase the value by 1 unit, increases the corresponding feature by some positive factor.</a:t>
            </a:r>
          </a:p>
          <a:p>
            <a:pPr marL="285750" indent="-228600">
              <a:lnSpc>
                <a:spcPct val="90000"/>
              </a:lnSpc>
              <a:spcAft>
                <a:spcPts val="600"/>
              </a:spcAft>
              <a:buFont typeface="Arial" panose="020B0604020202020204" pitchFamily="34" charset="0"/>
              <a:buChar char="•"/>
            </a:pPr>
            <a:endParaRPr lang="en-US" dirty="0">
              <a:solidFill>
                <a:schemeClr val="bg1"/>
              </a:solidFill>
            </a:endParaRPr>
          </a:p>
          <a:p>
            <a:pPr marL="285750" indent="-228600">
              <a:lnSpc>
                <a:spcPct val="90000"/>
              </a:lnSpc>
              <a:spcAft>
                <a:spcPts val="600"/>
              </a:spcAft>
              <a:buFont typeface="Arial" panose="020B0604020202020204" pitchFamily="34" charset="0"/>
              <a:buChar char="•"/>
            </a:pPr>
            <a:r>
              <a:rPr lang="en-US" dirty="0">
                <a:solidFill>
                  <a:schemeClr val="bg1"/>
                </a:solidFill>
              </a:rPr>
              <a:t>Here we see, Average Attendance is positively affected by W/L%, ORtg, Playoffs, Avg_Ticket_Price.</a:t>
            </a:r>
          </a:p>
        </p:txBody>
      </p:sp>
      <p:pic>
        <p:nvPicPr>
          <p:cNvPr id="3" name="Picture 2" descr="Chart, treemap chart&#10;&#10;Description automatically generated">
            <a:extLst>
              <a:ext uri="{FF2B5EF4-FFF2-40B4-BE49-F238E27FC236}">
                <a16:creationId xmlns:a16="http://schemas.microsoft.com/office/drawing/2014/main" id="{66DEE696-F770-5A4F-93FA-EC343F38DECF}"/>
              </a:ext>
            </a:extLst>
          </p:cNvPr>
          <p:cNvPicPr>
            <a:picLocks noChangeAspect="1"/>
          </p:cNvPicPr>
          <p:nvPr/>
        </p:nvPicPr>
        <p:blipFill>
          <a:blip r:embed="rId2"/>
          <a:stretch>
            <a:fillRect/>
          </a:stretch>
        </p:blipFill>
        <p:spPr>
          <a:xfrm>
            <a:off x="5406442" y="625683"/>
            <a:ext cx="6399171" cy="5551280"/>
          </a:xfrm>
          <a:prstGeom prst="rect">
            <a:avLst/>
          </a:prstGeom>
        </p:spPr>
      </p:pic>
    </p:spTree>
    <p:extLst>
      <p:ext uri="{BB962C8B-B14F-4D97-AF65-F5344CB8AC3E}">
        <p14:creationId xmlns:p14="http://schemas.microsoft.com/office/powerpoint/2010/main" val="3548732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671513" y="228600"/>
            <a:ext cx="10687050" cy="900113"/>
          </a:xfrm>
        </p:spPr>
        <p:txBody>
          <a:bodyPr>
            <a:normAutofit/>
          </a:bodyPr>
          <a:lstStyle/>
          <a:p>
            <a:pPr algn="ctr"/>
            <a:r>
              <a:rPr lang="en-US" b="1" u="sng" dirty="0">
                <a:solidFill>
                  <a:schemeClr val="bg1"/>
                </a:solidFill>
              </a:rPr>
              <a:t>RESULTS</a:t>
            </a:r>
            <a:endParaRPr lang="en-US" dirty="0">
              <a:solidFill>
                <a:schemeClr val="bg1"/>
              </a:solidFill>
            </a:endParaRPr>
          </a:p>
        </p:txBody>
      </p:sp>
      <p:pic>
        <p:nvPicPr>
          <p:cNvPr id="4" name="Picture 3">
            <a:extLst>
              <a:ext uri="{FF2B5EF4-FFF2-40B4-BE49-F238E27FC236}">
                <a16:creationId xmlns:a16="http://schemas.microsoft.com/office/drawing/2014/main" id="{6403702C-18A3-0A4A-9330-FE5058748234}"/>
              </a:ext>
            </a:extLst>
          </p:cNvPr>
          <p:cNvPicPr>
            <a:picLocks noChangeAspect="1"/>
          </p:cNvPicPr>
          <p:nvPr/>
        </p:nvPicPr>
        <p:blipFill>
          <a:blip r:embed="rId2"/>
          <a:stretch>
            <a:fillRect/>
          </a:stretch>
        </p:blipFill>
        <p:spPr>
          <a:xfrm>
            <a:off x="1218795" y="2841905"/>
            <a:ext cx="8026400" cy="584200"/>
          </a:xfrm>
          <a:prstGeom prst="rect">
            <a:avLst/>
          </a:prstGeom>
        </p:spPr>
      </p:pic>
      <p:sp>
        <p:nvSpPr>
          <p:cNvPr id="3" name="TextBox 2">
            <a:extLst>
              <a:ext uri="{FF2B5EF4-FFF2-40B4-BE49-F238E27FC236}">
                <a16:creationId xmlns:a16="http://schemas.microsoft.com/office/drawing/2014/main" id="{8E7A5E98-274E-8144-A0D2-30BC298A935E}"/>
              </a:ext>
            </a:extLst>
          </p:cNvPr>
          <p:cNvSpPr txBox="1"/>
          <p:nvPr/>
        </p:nvSpPr>
        <p:spPr>
          <a:xfrm>
            <a:off x="671513" y="1505228"/>
            <a:ext cx="2453620" cy="400110"/>
          </a:xfrm>
          <a:prstGeom prst="rect">
            <a:avLst/>
          </a:prstGeom>
          <a:noFill/>
        </p:spPr>
        <p:txBody>
          <a:bodyPr wrap="none" rtlCol="0">
            <a:spAutoFit/>
          </a:bodyPr>
          <a:lstStyle/>
          <a:p>
            <a:r>
              <a:rPr lang="en-US" sz="2000" dirty="0">
                <a:solidFill>
                  <a:schemeClr val="bg1"/>
                </a:solidFill>
              </a:rPr>
              <a:t>1) </a:t>
            </a:r>
            <a:r>
              <a:rPr lang="en-US" sz="2000" u="sng" dirty="0">
                <a:solidFill>
                  <a:schemeClr val="bg1"/>
                </a:solidFill>
              </a:rPr>
              <a:t>Linear Regression</a:t>
            </a:r>
          </a:p>
        </p:txBody>
      </p:sp>
      <p:pic>
        <p:nvPicPr>
          <p:cNvPr id="7" name="Picture 6">
            <a:extLst>
              <a:ext uri="{FF2B5EF4-FFF2-40B4-BE49-F238E27FC236}">
                <a16:creationId xmlns:a16="http://schemas.microsoft.com/office/drawing/2014/main" id="{515038EF-C301-4A48-8602-BC8F2750107F}"/>
              </a:ext>
            </a:extLst>
          </p:cNvPr>
          <p:cNvPicPr>
            <a:picLocks noChangeAspect="1"/>
          </p:cNvPicPr>
          <p:nvPr/>
        </p:nvPicPr>
        <p:blipFill>
          <a:blip r:embed="rId3"/>
          <a:stretch>
            <a:fillRect/>
          </a:stretch>
        </p:blipFill>
        <p:spPr>
          <a:xfrm>
            <a:off x="1218795" y="4832827"/>
            <a:ext cx="6184900" cy="393700"/>
          </a:xfrm>
          <a:prstGeom prst="rect">
            <a:avLst/>
          </a:prstGeom>
        </p:spPr>
      </p:pic>
      <p:sp>
        <p:nvSpPr>
          <p:cNvPr id="9" name="TextBox 8">
            <a:extLst>
              <a:ext uri="{FF2B5EF4-FFF2-40B4-BE49-F238E27FC236}">
                <a16:creationId xmlns:a16="http://schemas.microsoft.com/office/drawing/2014/main" id="{91A2B8B5-A2C7-2847-8B89-10A9C4F4DBED}"/>
              </a:ext>
            </a:extLst>
          </p:cNvPr>
          <p:cNvSpPr txBox="1"/>
          <p:nvPr/>
        </p:nvSpPr>
        <p:spPr>
          <a:xfrm>
            <a:off x="1726001" y="4180990"/>
            <a:ext cx="6100762" cy="369332"/>
          </a:xfrm>
          <a:prstGeom prst="rect">
            <a:avLst/>
          </a:prstGeom>
          <a:noFill/>
        </p:spPr>
        <p:txBody>
          <a:bodyPr wrap="square">
            <a:spAutoFit/>
          </a:bodyPr>
          <a:lstStyle/>
          <a:p>
            <a:r>
              <a:rPr lang="en-US" b="0" i="0" dirty="0">
                <a:solidFill>
                  <a:schemeClr val="bg1"/>
                </a:solidFill>
                <a:effectLst/>
                <a:latin typeface="+mj-lt"/>
              </a:rPr>
              <a:t> Goodness-of-fit measure - R2 score</a:t>
            </a:r>
            <a:endParaRPr lang="en-US" dirty="0">
              <a:solidFill>
                <a:schemeClr val="bg1"/>
              </a:solidFill>
              <a:latin typeface="+mj-lt"/>
            </a:endParaRPr>
          </a:p>
        </p:txBody>
      </p:sp>
      <p:sp>
        <p:nvSpPr>
          <p:cNvPr id="10" name="TextBox 9">
            <a:extLst>
              <a:ext uri="{FF2B5EF4-FFF2-40B4-BE49-F238E27FC236}">
                <a16:creationId xmlns:a16="http://schemas.microsoft.com/office/drawing/2014/main" id="{CA212BE3-067A-CA4C-976D-DEDAA5E7620D}"/>
              </a:ext>
            </a:extLst>
          </p:cNvPr>
          <p:cNvSpPr txBox="1"/>
          <p:nvPr/>
        </p:nvSpPr>
        <p:spPr>
          <a:xfrm>
            <a:off x="1726001" y="2163954"/>
            <a:ext cx="6100762" cy="369332"/>
          </a:xfrm>
          <a:prstGeom prst="rect">
            <a:avLst/>
          </a:prstGeom>
          <a:noFill/>
        </p:spPr>
        <p:txBody>
          <a:bodyPr wrap="square">
            <a:spAutoFit/>
          </a:bodyPr>
          <a:lstStyle/>
          <a:p>
            <a:r>
              <a:rPr lang="en-US" dirty="0">
                <a:solidFill>
                  <a:schemeClr val="bg1"/>
                </a:solidFill>
                <a:latin typeface="+mj-lt"/>
              </a:rPr>
              <a:t>Prediction VS True Value</a:t>
            </a:r>
          </a:p>
        </p:txBody>
      </p:sp>
    </p:spTree>
    <p:extLst>
      <p:ext uri="{BB962C8B-B14F-4D97-AF65-F5344CB8AC3E}">
        <p14:creationId xmlns:p14="http://schemas.microsoft.com/office/powerpoint/2010/main" val="2520723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671513" y="228600"/>
            <a:ext cx="10687050" cy="900113"/>
          </a:xfrm>
        </p:spPr>
        <p:txBody>
          <a:bodyPr>
            <a:normAutofit/>
          </a:bodyPr>
          <a:lstStyle/>
          <a:p>
            <a:pPr algn="ctr"/>
            <a:r>
              <a:rPr lang="en-US" b="1" u="sng" dirty="0">
                <a:solidFill>
                  <a:schemeClr val="bg1"/>
                </a:solidFill>
              </a:rPr>
              <a:t>RESULTS</a:t>
            </a:r>
            <a:endParaRPr lang="en-US" dirty="0">
              <a:solidFill>
                <a:schemeClr val="bg1"/>
              </a:solidFill>
            </a:endParaRPr>
          </a:p>
        </p:txBody>
      </p:sp>
      <p:pic>
        <p:nvPicPr>
          <p:cNvPr id="3" name="Picture 2">
            <a:extLst>
              <a:ext uri="{FF2B5EF4-FFF2-40B4-BE49-F238E27FC236}">
                <a16:creationId xmlns:a16="http://schemas.microsoft.com/office/drawing/2014/main" id="{9D92CE24-4093-6344-9A29-563CD8ADBDDC}"/>
              </a:ext>
            </a:extLst>
          </p:cNvPr>
          <p:cNvPicPr>
            <a:picLocks noChangeAspect="1"/>
          </p:cNvPicPr>
          <p:nvPr/>
        </p:nvPicPr>
        <p:blipFill>
          <a:blip r:embed="rId2"/>
          <a:stretch>
            <a:fillRect/>
          </a:stretch>
        </p:blipFill>
        <p:spPr>
          <a:xfrm>
            <a:off x="814388" y="2864980"/>
            <a:ext cx="8026400" cy="584200"/>
          </a:xfrm>
          <a:prstGeom prst="rect">
            <a:avLst/>
          </a:prstGeom>
        </p:spPr>
      </p:pic>
      <p:pic>
        <p:nvPicPr>
          <p:cNvPr id="5" name="Picture 4">
            <a:extLst>
              <a:ext uri="{FF2B5EF4-FFF2-40B4-BE49-F238E27FC236}">
                <a16:creationId xmlns:a16="http://schemas.microsoft.com/office/drawing/2014/main" id="{20C2C9CB-3C91-F34C-9D7C-93B1CE314334}"/>
              </a:ext>
            </a:extLst>
          </p:cNvPr>
          <p:cNvPicPr>
            <a:picLocks noChangeAspect="1"/>
          </p:cNvPicPr>
          <p:nvPr/>
        </p:nvPicPr>
        <p:blipFill>
          <a:blip r:embed="rId3"/>
          <a:stretch>
            <a:fillRect/>
          </a:stretch>
        </p:blipFill>
        <p:spPr>
          <a:xfrm>
            <a:off x="814388" y="4787563"/>
            <a:ext cx="9398000" cy="330200"/>
          </a:xfrm>
          <a:prstGeom prst="rect">
            <a:avLst/>
          </a:prstGeom>
        </p:spPr>
      </p:pic>
      <p:sp>
        <p:nvSpPr>
          <p:cNvPr id="6" name="TextBox 5">
            <a:extLst>
              <a:ext uri="{FF2B5EF4-FFF2-40B4-BE49-F238E27FC236}">
                <a16:creationId xmlns:a16="http://schemas.microsoft.com/office/drawing/2014/main" id="{7AB36590-F3C2-8945-9D67-6871BA683196}"/>
              </a:ext>
            </a:extLst>
          </p:cNvPr>
          <p:cNvSpPr txBox="1"/>
          <p:nvPr/>
        </p:nvSpPr>
        <p:spPr>
          <a:xfrm>
            <a:off x="1777207" y="2200493"/>
            <a:ext cx="6100762" cy="369332"/>
          </a:xfrm>
          <a:prstGeom prst="rect">
            <a:avLst/>
          </a:prstGeom>
          <a:noFill/>
        </p:spPr>
        <p:txBody>
          <a:bodyPr wrap="square">
            <a:spAutoFit/>
          </a:bodyPr>
          <a:lstStyle/>
          <a:p>
            <a:r>
              <a:rPr lang="en-US" dirty="0">
                <a:solidFill>
                  <a:schemeClr val="bg1"/>
                </a:solidFill>
                <a:latin typeface="+mj-lt"/>
              </a:rPr>
              <a:t>Prediction VS True Value</a:t>
            </a:r>
          </a:p>
        </p:txBody>
      </p:sp>
      <p:sp>
        <p:nvSpPr>
          <p:cNvPr id="7" name="TextBox 6">
            <a:extLst>
              <a:ext uri="{FF2B5EF4-FFF2-40B4-BE49-F238E27FC236}">
                <a16:creationId xmlns:a16="http://schemas.microsoft.com/office/drawing/2014/main" id="{38F42065-3298-CF47-B825-2BAB45D9F729}"/>
              </a:ext>
            </a:extLst>
          </p:cNvPr>
          <p:cNvSpPr txBox="1"/>
          <p:nvPr/>
        </p:nvSpPr>
        <p:spPr>
          <a:xfrm>
            <a:off x="671513" y="1505228"/>
            <a:ext cx="1971950" cy="400110"/>
          </a:xfrm>
          <a:prstGeom prst="rect">
            <a:avLst/>
          </a:prstGeom>
          <a:noFill/>
        </p:spPr>
        <p:txBody>
          <a:bodyPr wrap="none" rtlCol="0">
            <a:spAutoFit/>
          </a:bodyPr>
          <a:lstStyle/>
          <a:p>
            <a:r>
              <a:rPr lang="en-US" sz="2000" u="sng" dirty="0">
                <a:solidFill>
                  <a:schemeClr val="bg1"/>
                </a:solidFill>
              </a:rPr>
              <a:t>2) Decision Tree</a:t>
            </a:r>
          </a:p>
        </p:txBody>
      </p:sp>
      <p:sp>
        <p:nvSpPr>
          <p:cNvPr id="8" name="TextBox 7">
            <a:extLst>
              <a:ext uri="{FF2B5EF4-FFF2-40B4-BE49-F238E27FC236}">
                <a16:creationId xmlns:a16="http://schemas.microsoft.com/office/drawing/2014/main" id="{B9D1DA65-E1F5-E44A-BF1B-7C626BAA5D39}"/>
              </a:ext>
            </a:extLst>
          </p:cNvPr>
          <p:cNvSpPr txBox="1"/>
          <p:nvPr/>
        </p:nvSpPr>
        <p:spPr>
          <a:xfrm>
            <a:off x="1726001" y="4180990"/>
            <a:ext cx="6100762" cy="369332"/>
          </a:xfrm>
          <a:prstGeom prst="rect">
            <a:avLst/>
          </a:prstGeom>
          <a:noFill/>
        </p:spPr>
        <p:txBody>
          <a:bodyPr wrap="square">
            <a:spAutoFit/>
          </a:bodyPr>
          <a:lstStyle/>
          <a:p>
            <a:r>
              <a:rPr lang="en-US" dirty="0">
                <a:solidFill>
                  <a:schemeClr val="bg1"/>
                </a:solidFill>
                <a:latin typeface="+mj-lt"/>
              </a:rPr>
              <a:t>Error in Prediction</a:t>
            </a:r>
          </a:p>
        </p:txBody>
      </p:sp>
    </p:spTree>
    <p:extLst>
      <p:ext uri="{BB962C8B-B14F-4D97-AF65-F5344CB8AC3E}">
        <p14:creationId xmlns:p14="http://schemas.microsoft.com/office/powerpoint/2010/main" val="1791392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671513" y="228600"/>
            <a:ext cx="10687050" cy="900113"/>
          </a:xfrm>
        </p:spPr>
        <p:txBody>
          <a:bodyPr>
            <a:normAutofit fontScale="90000"/>
          </a:bodyPr>
          <a:lstStyle/>
          <a:p>
            <a:pPr algn="ctr"/>
            <a:r>
              <a:rPr lang="en-US" b="1" u="sng" dirty="0">
                <a:solidFill>
                  <a:schemeClr val="bg1"/>
                </a:solidFill>
              </a:rPr>
              <a:t>EVEN STEVE BALMER IS HAPPY WITH THE ACCURACY!!!</a:t>
            </a:r>
            <a:endParaRPr lang="en-US" dirty="0">
              <a:solidFill>
                <a:schemeClr val="bg1"/>
              </a:solidFill>
            </a:endParaRPr>
          </a:p>
        </p:txBody>
      </p:sp>
      <p:pic>
        <p:nvPicPr>
          <p:cNvPr id="6" name="Picture 5">
            <a:extLst>
              <a:ext uri="{FF2B5EF4-FFF2-40B4-BE49-F238E27FC236}">
                <a16:creationId xmlns:a16="http://schemas.microsoft.com/office/drawing/2014/main" id="{792172D4-7313-AE4A-9448-5CAF8E5EEBFA}"/>
              </a:ext>
            </a:extLst>
          </p:cNvPr>
          <p:cNvPicPr>
            <a:picLocks noChangeAspect="1"/>
          </p:cNvPicPr>
          <p:nvPr/>
        </p:nvPicPr>
        <p:blipFill>
          <a:blip r:embed="rId2"/>
          <a:stretch>
            <a:fillRect/>
          </a:stretch>
        </p:blipFill>
        <p:spPr>
          <a:xfrm>
            <a:off x="1671638" y="1271523"/>
            <a:ext cx="8978412" cy="5057839"/>
          </a:xfrm>
          <a:prstGeom prst="rect">
            <a:avLst/>
          </a:prstGeom>
        </p:spPr>
      </p:pic>
    </p:spTree>
    <p:extLst>
      <p:ext uri="{BB962C8B-B14F-4D97-AF65-F5344CB8AC3E}">
        <p14:creationId xmlns:p14="http://schemas.microsoft.com/office/powerpoint/2010/main" val="592852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72BBDB2-94CC-464C-9E37-6EB85529098F}"/>
              </a:ext>
            </a:extLst>
          </p:cNvPr>
          <p:cNvSpPr txBox="1"/>
          <p:nvPr/>
        </p:nvSpPr>
        <p:spPr>
          <a:xfrm>
            <a:off x="600075" y="640080"/>
            <a:ext cx="4024277" cy="3566160"/>
          </a:xfrm>
          <a:prstGeom prst="rect">
            <a:avLst/>
          </a:prstGeom>
        </p:spPr>
        <p:txBody>
          <a:bodyPr vert="horz" lIns="91440" tIns="45720" rIns="91440" bIns="45720" rtlCol="0" anchor="b">
            <a:normAutofit/>
          </a:bodyPr>
          <a:lstStyle/>
          <a:p>
            <a:pPr marL="57150">
              <a:lnSpc>
                <a:spcPct val="90000"/>
              </a:lnSpc>
              <a:spcBef>
                <a:spcPct val="0"/>
              </a:spcBef>
              <a:spcAft>
                <a:spcPts val="600"/>
              </a:spcAft>
            </a:pPr>
            <a:r>
              <a:rPr lang="en-US" sz="5400" b="1" dirty="0">
                <a:solidFill>
                  <a:schemeClr val="bg1"/>
                </a:solidFill>
                <a:latin typeface="+mj-lt"/>
                <a:ea typeface="+mj-ea"/>
                <a:cs typeface="+mj-cs"/>
              </a:rPr>
              <a:t>THANK YOU</a:t>
            </a:r>
          </a:p>
        </p:txBody>
      </p:sp>
      <p:sp>
        <p:nvSpPr>
          <p:cNvPr id="7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LA Clippers Basketball - Clippers News, Scores, Stats, Rumors &amp;amp; More - ESPN">
            <a:extLst>
              <a:ext uri="{FF2B5EF4-FFF2-40B4-BE49-F238E27FC236}">
                <a16:creationId xmlns:a16="http://schemas.microsoft.com/office/drawing/2014/main" id="{01F861E5-3B38-4845-BBB6-9A01A34833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 r="3" b="1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765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671513" y="228600"/>
            <a:ext cx="10687050" cy="900113"/>
          </a:xfrm>
        </p:spPr>
        <p:txBody>
          <a:bodyPr>
            <a:normAutofit/>
          </a:bodyPr>
          <a:lstStyle/>
          <a:p>
            <a:pPr algn="ctr"/>
            <a:r>
              <a:rPr lang="en-US" b="1" u="sng" dirty="0">
                <a:solidFill>
                  <a:schemeClr val="bg1"/>
                </a:solidFill>
              </a:rPr>
              <a:t>Insight 1: </a:t>
            </a:r>
            <a:r>
              <a:rPr lang="en-US" u="sng" dirty="0">
                <a:solidFill>
                  <a:schemeClr val="bg1"/>
                </a:solidFill>
              </a:rPr>
              <a:t>Attendance throughout the Week</a:t>
            </a:r>
            <a:endParaRPr lang="en-US" dirty="0">
              <a:solidFill>
                <a:schemeClr val="bg1"/>
              </a:solidFill>
            </a:endParaRPr>
          </a:p>
        </p:txBody>
      </p:sp>
      <p:pic>
        <p:nvPicPr>
          <p:cNvPr id="4" name="Picture 3">
            <a:extLst>
              <a:ext uri="{FF2B5EF4-FFF2-40B4-BE49-F238E27FC236}">
                <a16:creationId xmlns:a16="http://schemas.microsoft.com/office/drawing/2014/main" id="{BED79026-CA43-0A43-BDDC-238BCFCDECBE}"/>
              </a:ext>
            </a:extLst>
          </p:cNvPr>
          <p:cNvPicPr>
            <a:picLocks noChangeAspect="1"/>
          </p:cNvPicPr>
          <p:nvPr/>
        </p:nvPicPr>
        <p:blipFill>
          <a:blip r:embed="rId2"/>
          <a:stretch>
            <a:fillRect/>
          </a:stretch>
        </p:blipFill>
        <p:spPr>
          <a:xfrm>
            <a:off x="3948752" y="1418735"/>
            <a:ext cx="7949334" cy="4233182"/>
          </a:xfrm>
          <a:prstGeom prst="rect">
            <a:avLst/>
          </a:prstGeom>
        </p:spPr>
      </p:pic>
      <p:sp>
        <p:nvSpPr>
          <p:cNvPr id="3" name="TextBox 2">
            <a:extLst>
              <a:ext uri="{FF2B5EF4-FFF2-40B4-BE49-F238E27FC236}">
                <a16:creationId xmlns:a16="http://schemas.microsoft.com/office/drawing/2014/main" id="{EDFB04AE-541A-3743-9F29-09D3FC2F4F09}"/>
              </a:ext>
            </a:extLst>
          </p:cNvPr>
          <p:cNvSpPr txBox="1"/>
          <p:nvPr/>
        </p:nvSpPr>
        <p:spPr>
          <a:xfrm>
            <a:off x="293914" y="6079644"/>
            <a:ext cx="11604172" cy="35394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700" dirty="0"/>
              <a:t>Though attendance on </a:t>
            </a:r>
            <a:r>
              <a:rPr lang="en-US" sz="1700" dirty="0">
                <a:solidFill>
                  <a:srgbClr val="0070C0"/>
                </a:solidFill>
              </a:rPr>
              <a:t>Weekends</a:t>
            </a:r>
            <a:r>
              <a:rPr lang="en-US" sz="1700" dirty="0"/>
              <a:t> are higher than </a:t>
            </a:r>
            <a:r>
              <a:rPr lang="en-US" sz="1700" dirty="0">
                <a:solidFill>
                  <a:srgbClr val="0070C0"/>
                </a:solidFill>
              </a:rPr>
              <a:t>Weekdays</a:t>
            </a:r>
            <a:r>
              <a:rPr lang="en-US" sz="1700" dirty="0"/>
              <a:t>, surprisingly, </a:t>
            </a:r>
            <a:r>
              <a:rPr lang="en-US" sz="1700" dirty="0">
                <a:solidFill>
                  <a:srgbClr val="C00000"/>
                </a:solidFill>
              </a:rPr>
              <a:t>Thursdays</a:t>
            </a:r>
            <a:r>
              <a:rPr lang="en-US" sz="1700" dirty="0"/>
              <a:t> experience the highest attendance.</a:t>
            </a:r>
          </a:p>
        </p:txBody>
      </p:sp>
      <p:pic>
        <p:nvPicPr>
          <p:cNvPr id="1026" name="Picture 2">
            <a:extLst>
              <a:ext uri="{FF2B5EF4-FFF2-40B4-BE49-F238E27FC236}">
                <a16:creationId xmlns:a16="http://schemas.microsoft.com/office/drawing/2014/main" id="{69BCADEB-2467-E746-ABA0-F0C4AB510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14" y="1418735"/>
            <a:ext cx="3348679" cy="423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074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671513" y="228600"/>
            <a:ext cx="11029950" cy="900113"/>
          </a:xfrm>
        </p:spPr>
        <p:txBody>
          <a:bodyPr>
            <a:normAutofit fontScale="90000"/>
          </a:bodyPr>
          <a:lstStyle/>
          <a:p>
            <a:pPr algn="ctr"/>
            <a:r>
              <a:rPr lang="en-US" b="1" u="sng" dirty="0">
                <a:solidFill>
                  <a:schemeClr val="bg1"/>
                </a:solidFill>
              </a:rPr>
              <a:t>Insight 2: </a:t>
            </a:r>
            <a:r>
              <a:rPr lang="en-US" u="sng" dirty="0">
                <a:solidFill>
                  <a:schemeClr val="bg1"/>
                </a:solidFill>
              </a:rPr>
              <a:t>Vegas Odds VS Avg Attendance VS Championships</a:t>
            </a:r>
          </a:p>
        </p:txBody>
      </p:sp>
      <p:pic>
        <p:nvPicPr>
          <p:cNvPr id="5" name="Picture 4">
            <a:extLst>
              <a:ext uri="{FF2B5EF4-FFF2-40B4-BE49-F238E27FC236}">
                <a16:creationId xmlns:a16="http://schemas.microsoft.com/office/drawing/2014/main" id="{1988361D-4DA2-034A-A5CC-3B42DBBC2092}"/>
              </a:ext>
            </a:extLst>
          </p:cNvPr>
          <p:cNvPicPr>
            <a:picLocks noChangeAspect="1"/>
          </p:cNvPicPr>
          <p:nvPr/>
        </p:nvPicPr>
        <p:blipFill>
          <a:blip r:embed="rId2"/>
          <a:stretch>
            <a:fillRect/>
          </a:stretch>
        </p:blipFill>
        <p:spPr>
          <a:xfrm>
            <a:off x="195700" y="1330136"/>
            <a:ext cx="8585588" cy="4572000"/>
          </a:xfrm>
          <a:prstGeom prst="rect">
            <a:avLst/>
          </a:prstGeom>
        </p:spPr>
      </p:pic>
      <p:sp>
        <p:nvSpPr>
          <p:cNvPr id="4" name="TextBox 3">
            <a:extLst>
              <a:ext uri="{FF2B5EF4-FFF2-40B4-BE49-F238E27FC236}">
                <a16:creationId xmlns:a16="http://schemas.microsoft.com/office/drawing/2014/main" id="{B92B9209-49FC-CC43-9637-E652DC67AE52}"/>
              </a:ext>
            </a:extLst>
          </p:cNvPr>
          <p:cNvSpPr txBox="1"/>
          <p:nvPr/>
        </p:nvSpPr>
        <p:spPr>
          <a:xfrm>
            <a:off x="9129713" y="1600200"/>
            <a:ext cx="2743200" cy="40318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285750" indent="-285750">
              <a:buFont typeface="Arial" panose="020B0604020202020204" pitchFamily="34" charset="0"/>
              <a:buChar char="•"/>
            </a:pPr>
            <a:r>
              <a:rPr lang="en-US" sz="1600" dirty="0"/>
              <a:t>More fans would attend a game if the opponent team is considered a “good” team. </a:t>
            </a:r>
          </a:p>
          <a:p>
            <a:endParaRPr lang="en-US" sz="1600" dirty="0"/>
          </a:p>
          <a:p>
            <a:pPr marL="285750" indent="-285750">
              <a:buFont typeface="Arial" panose="020B0604020202020204" pitchFamily="34" charset="0"/>
              <a:buChar char="•"/>
            </a:pPr>
            <a:r>
              <a:rPr lang="en-US" sz="1600" dirty="0"/>
              <a:t>Golden State Warriors, LA Lakers and Boston Celtics are among one of the few “popular” teams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While teams with no championships(on the left) experience lower attendance even though they may have decent Vegas Odds.</a:t>
            </a:r>
            <a:endParaRPr lang="en-US" sz="1200" dirty="0"/>
          </a:p>
        </p:txBody>
      </p:sp>
      <p:sp>
        <p:nvSpPr>
          <p:cNvPr id="7" name="TextBox 6">
            <a:extLst>
              <a:ext uri="{FF2B5EF4-FFF2-40B4-BE49-F238E27FC236}">
                <a16:creationId xmlns:a16="http://schemas.microsoft.com/office/drawing/2014/main" id="{95A97620-0573-2B4C-A604-5B83E7611B53}"/>
              </a:ext>
            </a:extLst>
          </p:cNvPr>
          <p:cNvSpPr txBox="1"/>
          <p:nvPr/>
        </p:nvSpPr>
        <p:spPr>
          <a:xfrm>
            <a:off x="9129712" y="6103560"/>
            <a:ext cx="2743201" cy="646331"/>
          </a:xfrm>
          <a:prstGeom prst="rect">
            <a:avLst/>
          </a:prstGeom>
          <a:noFill/>
        </p:spPr>
        <p:txBody>
          <a:bodyPr wrap="square">
            <a:spAutoFit/>
          </a:bodyPr>
          <a:lstStyle/>
          <a:p>
            <a:r>
              <a:rPr lang="en-US" sz="1200" dirty="0">
                <a:solidFill>
                  <a:schemeClr val="bg1"/>
                </a:solidFill>
              </a:rPr>
              <a:t>The ”good” factor is solely based on the number of championships and Probability of winning for that season</a:t>
            </a:r>
          </a:p>
        </p:txBody>
      </p:sp>
    </p:spTree>
    <p:extLst>
      <p:ext uri="{BB962C8B-B14F-4D97-AF65-F5344CB8AC3E}">
        <p14:creationId xmlns:p14="http://schemas.microsoft.com/office/powerpoint/2010/main" val="214772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671513" y="36512"/>
            <a:ext cx="10687050" cy="900113"/>
          </a:xfrm>
        </p:spPr>
        <p:txBody>
          <a:bodyPr>
            <a:normAutofit/>
          </a:bodyPr>
          <a:lstStyle/>
          <a:p>
            <a:pPr algn="ctr"/>
            <a:r>
              <a:rPr lang="en-US" b="1" u="sng" dirty="0">
                <a:solidFill>
                  <a:schemeClr val="bg1"/>
                </a:solidFill>
              </a:rPr>
              <a:t>Insight 3: Dropdown Boxplot for </a:t>
            </a:r>
            <a:r>
              <a:rPr lang="en-US" u="sng" dirty="0">
                <a:solidFill>
                  <a:schemeClr val="bg1"/>
                </a:solidFill>
              </a:rPr>
              <a:t>Section VS Price</a:t>
            </a:r>
          </a:p>
        </p:txBody>
      </p:sp>
      <p:pic>
        <p:nvPicPr>
          <p:cNvPr id="3" name="Picture 2">
            <a:extLst>
              <a:ext uri="{FF2B5EF4-FFF2-40B4-BE49-F238E27FC236}">
                <a16:creationId xmlns:a16="http://schemas.microsoft.com/office/drawing/2014/main" id="{811F4882-145E-4D4B-938D-6AFA3D67B304}"/>
              </a:ext>
            </a:extLst>
          </p:cNvPr>
          <p:cNvPicPr>
            <a:picLocks noChangeAspect="1"/>
          </p:cNvPicPr>
          <p:nvPr/>
        </p:nvPicPr>
        <p:blipFill>
          <a:blip r:embed="rId2"/>
          <a:stretch>
            <a:fillRect/>
          </a:stretch>
        </p:blipFill>
        <p:spPr>
          <a:xfrm>
            <a:off x="378164" y="992980"/>
            <a:ext cx="6916866" cy="4679157"/>
          </a:xfrm>
          <a:prstGeom prst="rect">
            <a:avLst/>
          </a:prstGeom>
        </p:spPr>
      </p:pic>
      <p:sp>
        <p:nvSpPr>
          <p:cNvPr id="6" name="TextBox 5">
            <a:extLst>
              <a:ext uri="{FF2B5EF4-FFF2-40B4-BE49-F238E27FC236}">
                <a16:creationId xmlns:a16="http://schemas.microsoft.com/office/drawing/2014/main" id="{F505232E-402C-4C44-AA90-9EDD1671C6D1}"/>
              </a:ext>
            </a:extLst>
          </p:cNvPr>
          <p:cNvSpPr txBox="1"/>
          <p:nvPr/>
        </p:nvSpPr>
        <p:spPr>
          <a:xfrm>
            <a:off x="378164" y="6028531"/>
            <a:ext cx="11566782"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285750" indent="-285750">
              <a:buFont typeface="Arial" panose="020B0604020202020204" pitchFamily="34" charset="0"/>
              <a:buChar char="•"/>
            </a:pPr>
            <a:r>
              <a:rPr lang="en-US" sz="2000" dirty="0"/>
              <a:t>We can see that Level 1 is usually more priced since it has a closer view. </a:t>
            </a:r>
          </a:p>
          <a:p>
            <a:pPr marL="285750" indent="-285750">
              <a:buFont typeface="Arial" panose="020B0604020202020204" pitchFamily="34" charset="0"/>
              <a:buChar char="•"/>
            </a:pPr>
            <a:r>
              <a:rPr lang="en-US" sz="2000" dirty="0"/>
              <a:t>The boxplot on the left shows the distribution of prices for every game for every section.</a:t>
            </a:r>
          </a:p>
        </p:txBody>
      </p:sp>
      <p:pic>
        <p:nvPicPr>
          <p:cNvPr id="7" name="Picture 6">
            <a:extLst>
              <a:ext uri="{FF2B5EF4-FFF2-40B4-BE49-F238E27FC236}">
                <a16:creationId xmlns:a16="http://schemas.microsoft.com/office/drawing/2014/main" id="{9E2CC7A9-EB63-2848-BD2E-A1D3A0D20AD8}"/>
              </a:ext>
            </a:extLst>
          </p:cNvPr>
          <p:cNvPicPr>
            <a:picLocks noChangeAspect="1"/>
          </p:cNvPicPr>
          <p:nvPr/>
        </p:nvPicPr>
        <p:blipFill>
          <a:blip r:embed="rId3"/>
          <a:stretch>
            <a:fillRect/>
          </a:stretch>
        </p:blipFill>
        <p:spPr>
          <a:xfrm>
            <a:off x="7810949" y="992980"/>
            <a:ext cx="4068442" cy="4679157"/>
          </a:xfrm>
          <a:prstGeom prst="rect">
            <a:avLst/>
          </a:prstGeom>
        </p:spPr>
      </p:pic>
    </p:spTree>
    <p:extLst>
      <p:ext uri="{BB962C8B-B14F-4D97-AF65-F5344CB8AC3E}">
        <p14:creationId xmlns:p14="http://schemas.microsoft.com/office/powerpoint/2010/main" val="2942573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671513" y="228600"/>
            <a:ext cx="10687050" cy="900113"/>
          </a:xfrm>
        </p:spPr>
        <p:txBody>
          <a:bodyPr>
            <a:normAutofit/>
          </a:bodyPr>
          <a:lstStyle/>
          <a:p>
            <a:pPr algn="ctr"/>
            <a:r>
              <a:rPr lang="en-US" b="1" u="sng" dirty="0">
                <a:solidFill>
                  <a:schemeClr val="bg1"/>
                </a:solidFill>
              </a:rPr>
              <a:t>DATASET</a:t>
            </a:r>
            <a:endParaRPr lang="en-US" b="1" dirty="0">
              <a:solidFill>
                <a:schemeClr val="bg1"/>
              </a:solidFill>
            </a:endParaRPr>
          </a:p>
        </p:txBody>
      </p:sp>
      <p:sp>
        <p:nvSpPr>
          <p:cNvPr id="5" name="TextBox 4">
            <a:extLst>
              <a:ext uri="{FF2B5EF4-FFF2-40B4-BE49-F238E27FC236}">
                <a16:creationId xmlns:a16="http://schemas.microsoft.com/office/drawing/2014/main" id="{3BFEDA25-88D3-EA49-B02D-931FFA304542}"/>
              </a:ext>
            </a:extLst>
          </p:cNvPr>
          <p:cNvSpPr txBox="1"/>
          <p:nvPr/>
        </p:nvSpPr>
        <p:spPr>
          <a:xfrm>
            <a:off x="1976438" y="2659082"/>
            <a:ext cx="8836819" cy="3785652"/>
          </a:xfrm>
          <a:prstGeom prst="rect">
            <a:avLst/>
          </a:prstGeom>
          <a:solidFill>
            <a:schemeClr val="bg1"/>
          </a:solidFill>
        </p:spPr>
        <p:txBody>
          <a:bodyPr wrap="square">
            <a:spAutoFit/>
          </a:bodyPr>
          <a:lstStyle/>
          <a:p>
            <a:pPr marL="342900" indent="-342900" algn="l">
              <a:buAutoNum type="arabicParenR"/>
            </a:pPr>
            <a:r>
              <a:rPr lang="en-US" b="1" i="0" dirty="0">
                <a:effectLst/>
              </a:rPr>
              <a:t>Team Statistics: </a:t>
            </a:r>
            <a:r>
              <a:rPr lang="en-US" i="0" dirty="0">
                <a:effectLst/>
              </a:rPr>
              <a:t>Usually, more people would watch a game if the team is 	considered to be playing well that season. Therefore, it is important to 	incorporate team statistics for every season.</a:t>
            </a:r>
          </a:p>
          <a:p>
            <a:pPr algn="l"/>
            <a:r>
              <a:rPr lang="en-US" sz="1400" b="1" i="0" dirty="0">
                <a:effectLst/>
              </a:rPr>
              <a:t>Data Source: </a:t>
            </a:r>
            <a:r>
              <a:rPr lang="en-US" sz="1400" i="0" u="sng" dirty="0">
                <a:solidFill>
                  <a:srgbClr val="0070C0"/>
                </a:solidFill>
                <a:effectLst/>
                <a:hlinkClick r:id="rId2">
                  <a:extLst>
                    <a:ext uri="{A12FA001-AC4F-418D-AE19-62706E023703}">
                      <ahyp:hlinkClr xmlns:ahyp="http://schemas.microsoft.com/office/drawing/2018/hyperlinkcolor" val="tx"/>
                    </a:ext>
                  </a:extLst>
                </a:hlinkClick>
              </a:rPr>
              <a:t>https://www.basketball-reference.com/teams/LAC/</a:t>
            </a:r>
            <a:endParaRPr lang="en-US" sz="1400" i="0" u="sng" dirty="0">
              <a:solidFill>
                <a:srgbClr val="0070C0"/>
              </a:solidFill>
              <a:effectLst/>
            </a:endParaRPr>
          </a:p>
          <a:p>
            <a:pPr algn="l"/>
            <a:endParaRPr lang="en-US" i="0" dirty="0">
              <a:solidFill>
                <a:srgbClr val="0070C0"/>
              </a:solidFill>
              <a:effectLst/>
            </a:endParaRPr>
          </a:p>
          <a:p>
            <a:pPr algn="l"/>
            <a:r>
              <a:rPr lang="en-US" b="1" i="0" dirty="0">
                <a:effectLst/>
              </a:rPr>
              <a:t>2) Ticket Price: </a:t>
            </a:r>
            <a:r>
              <a:rPr lang="en-US" i="0" dirty="0">
                <a:effectLst/>
              </a:rPr>
              <a:t>Prices of a tickets are another important factor that play a role in 	encouraging fans to attend games. Most of time, so called "bad teams" have 	cheaper tickets to encourage more fans into attending games. If ticket prices 	are expensive, it usually means there is more demand.</a:t>
            </a:r>
          </a:p>
          <a:p>
            <a:pPr algn="l"/>
            <a:r>
              <a:rPr lang="en-US" sz="1400" b="1" i="0" dirty="0">
                <a:effectLst/>
              </a:rPr>
              <a:t>Data Source : </a:t>
            </a:r>
            <a:r>
              <a:rPr lang="en-US" sz="1400" i="0" u="sng" dirty="0">
                <a:solidFill>
                  <a:srgbClr val="0070C0"/>
                </a:solidFill>
                <a:effectLst/>
                <a:hlinkClick r:id="rId3">
                  <a:extLst>
                    <a:ext uri="{A12FA001-AC4F-418D-AE19-62706E023703}">
                      <ahyp:hlinkClr xmlns:ahyp="http://schemas.microsoft.com/office/drawing/2018/hyperlinkcolor" val="tx"/>
                    </a:ext>
                  </a:extLst>
                </a:hlinkClick>
              </a:rPr>
              <a:t>https://seatgeek.com/los-angeles-clippers-tickets</a:t>
            </a:r>
            <a:endParaRPr lang="en-US" sz="1400" i="0" u="sng" dirty="0">
              <a:solidFill>
                <a:srgbClr val="0070C0"/>
              </a:solidFill>
              <a:effectLst/>
            </a:endParaRPr>
          </a:p>
          <a:p>
            <a:pPr algn="l"/>
            <a:endParaRPr lang="en-US" i="0" dirty="0">
              <a:solidFill>
                <a:srgbClr val="0070C0"/>
              </a:solidFill>
              <a:effectLst/>
            </a:endParaRPr>
          </a:p>
          <a:p>
            <a:pPr algn="l"/>
            <a:r>
              <a:rPr lang="en-US" b="1" i="0" dirty="0">
                <a:effectLst/>
              </a:rPr>
              <a:t>3) Average Attendance: </a:t>
            </a:r>
            <a:r>
              <a:rPr lang="en-US" i="0" dirty="0">
                <a:effectLst/>
              </a:rPr>
              <a:t>The most important factor which is to be predicted by the 	model is the average attendance for every season.</a:t>
            </a:r>
          </a:p>
          <a:p>
            <a:pPr algn="l"/>
            <a:r>
              <a:rPr lang="en-US" sz="1400" b="1" i="0" dirty="0">
                <a:effectLst/>
              </a:rPr>
              <a:t>Data Source: </a:t>
            </a:r>
            <a:r>
              <a:rPr lang="en-US" sz="1400" i="0" u="sng" dirty="0">
                <a:solidFill>
                  <a:srgbClr val="0070C0"/>
                </a:solidFill>
                <a:effectLst/>
                <a:hlinkClick r:id="rId4">
                  <a:extLst>
                    <a:ext uri="{A12FA001-AC4F-418D-AE19-62706E023703}">
                      <ahyp:hlinkClr xmlns:ahyp="http://schemas.microsoft.com/office/drawing/2018/hyperlinkcolor" val="tx"/>
                    </a:ext>
                  </a:extLst>
                </a:hlinkClick>
              </a:rPr>
              <a:t>https://data.world/gmoney/nba-team-annual-attendance</a:t>
            </a:r>
            <a:endParaRPr lang="en-US" sz="1400" i="0" dirty="0">
              <a:solidFill>
                <a:srgbClr val="0070C0"/>
              </a:solidFill>
              <a:effectLst/>
            </a:endParaRPr>
          </a:p>
        </p:txBody>
      </p:sp>
      <p:sp>
        <p:nvSpPr>
          <p:cNvPr id="7" name="TextBox 6">
            <a:extLst>
              <a:ext uri="{FF2B5EF4-FFF2-40B4-BE49-F238E27FC236}">
                <a16:creationId xmlns:a16="http://schemas.microsoft.com/office/drawing/2014/main" id="{588492DA-E33C-F74A-BBAF-2FC574C6EBBC}"/>
              </a:ext>
            </a:extLst>
          </p:cNvPr>
          <p:cNvSpPr txBox="1"/>
          <p:nvPr/>
        </p:nvSpPr>
        <p:spPr>
          <a:xfrm>
            <a:off x="285751" y="1312441"/>
            <a:ext cx="11496674" cy="646331"/>
          </a:xfrm>
          <a:prstGeom prst="rect">
            <a:avLst/>
          </a:prstGeom>
          <a:noFill/>
        </p:spPr>
        <p:txBody>
          <a:bodyPr wrap="square">
            <a:spAutoFit/>
          </a:bodyPr>
          <a:lstStyle/>
          <a:p>
            <a:pPr algn="l"/>
            <a:r>
              <a:rPr lang="en-US" b="1" i="0" dirty="0">
                <a:solidFill>
                  <a:schemeClr val="bg1"/>
                </a:solidFill>
                <a:effectLst/>
              </a:rPr>
              <a:t>For creating a model to predict the 2019-2020 season average attendance, I scraped data from several sources. There are 3 main insights that are essential for prediction of attendance for a season:</a:t>
            </a:r>
          </a:p>
        </p:txBody>
      </p:sp>
    </p:spTree>
    <p:extLst>
      <p:ext uri="{BB962C8B-B14F-4D97-AF65-F5344CB8AC3E}">
        <p14:creationId xmlns:p14="http://schemas.microsoft.com/office/powerpoint/2010/main" val="2399585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671513" y="228600"/>
            <a:ext cx="10687050" cy="900113"/>
          </a:xfrm>
        </p:spPr>
        <p:txBody>
          <a:bodyPr>
            <a:normAutofit/>
          </a:bodyPr>
          <a:lstStyle/>
          <a:p>
            <a:pPr algn="ctr"/>
            <a:r>
              <a:rPr lang="en-US" b="1" u="sng" dirty="0">
                <a:solidFill>
                  <a:schemeClr val="bg1"/>
                </a:solidFill>
              </a:rPr>
              <a:t>Visualization 1: Offensive Rating VS Points</a:t>
            </a:r>
            <a:endParaRPr lang="en-US" dirty="0">
              <a:solidFill>
                <a:schemeClr val="bg1"/>
              </a:solidFill>
            </a:endParaRPr>
          </a:p>
        </p:txBody>
      </p:sp>
      <p:pic>
        <p:nvPicPr>
          <p:cNvPr id="4" name="Picture 3">
            <a:extLst>
              <a:ext uri="{FF2B5EF4-FFF2-40B4-BE49-F238E27FC236}">
                <a16:creationId xmlns:a16="http://schemas.microsoft.com/office/drawing/2014/main" id="{60096F1B-0116-834C-A862-AEE544010B7E}"/>
              </a:ext>
            </a:extLst>
          </p:cNvPr>
          <p:cNvPicPr>
            <a:picLocks noChangeAspect="1"/>
          </p:cNvPicPr>
          <p:nvPr/>
        </p:nvPicPr>
        <p:blipFill>
          <a:blip r:embed="rId2"/>
          <a:stretch>
            <a:fillRect/>
          </a:stretch>
        </p:blipFill>
        <p:spPr>
          <a:xfrm>
            <a:off x="500064" y="1608136"/>
            <a:ext cx="8114576" cy="4321177"/>
          </a:xfrm>
          <a:prstGeom prst="rect">
            <a:avLst/>
          </a:prstGeom>
        </p:spPr>
      </p:pic>
      <p:sp>
        <p:nvSpPr>
          <p:cNvPr id="5" name="TextBox 4">
            <a:extLst>
              <a:ext uri="{FF2B5EF4-FFF2-40B4-BE49-F238E27FC236}">
                <a16:creationId xmlns:a16="http://schemas.microsoft.com/office/drawing/2014/main" id="{E0562B56-DA07-DE47-8073-886B4328E8FF}"/>
              </a:ext>
            </a:extLst>
          </p:cNvPr>
          <p:cNvSpPr txBox="1"/>
          <p:nvPr/>
        </p:nvSpPr>
        <p:spPr>
          <a:xfrm>
            <a:off x="9115426" y="3353225"/>
            <a:ext cx="2743200"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285750" indent="-285750">
              <a:buFont typeface="Arial" panose="020B0604020202020204" pitchFamily="34" charset="0"/>
              <a:buChar char="•"/>
            </a:pPr>
            <a:r>
              <a:rPr lang="en-US" sz="1600" dirty="0"/>
              <a:t>The higher the average team score, the better is their offensive rating.</a:t>
            </a:r>
          </a:p>
        </p:txBody>
      </p:sp>
    </p:spTree>
    <p:extLst>
      <p:ext uri="{BB962C8B-B14F-4D97-AF65-F5344CB8AC3E}">
        <p14:creationId xmlns:p14="http://schemas.microsoft.com/office/powerpoint/2010/main" val="12957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671513" y="228600"/>
            <a:ext cx="10687050" cy="900113"/>
          </a:xfrm>
        </p:spPr>
        <p:txBody>
          <a:bodyPr>
            <a:normAutofit/>
          </a:bodyPr>
          <a:lstStyle/>
          <a:p>
            <a:pPr algn="ctr"/>
            <a:r>
              <a:rPr lang="en-US" b="1" u="sng" dirty="0">
                <a:solidFill>
                  <a:schemeClr val="bg1"/>
                </a:solidFill>
              </a:rPr>
              <a:t>Visualization 2: Offensive Rating VS Conference Rank</a:t>
            </a:r>
            <a:endParaRPr lang="en-US" dirty="0">
              <a:solidFill>
                <a:schemeClr val="bg1"/>
              </a:solidFill>
            </a:endParaRPr>
          </a:p>
        </p:txBody>
      </p:sp>
      <p:pic>
        <p:nvPicPr>
          <p:cNvPr id="3" name="Picture 2">
            <a:extLst>
              <a:ext uri="{FF2B5EF4-FFF2-40B4-BE49-F238E27FC236}">
                <a16:creationId xmlns:a16="http://schemas.microsoft.com/office/drawing/2014/main" id="{49DDB851-7524-C14C-A436-03D59D842874}"/>
              </a:ext>
            </a:extLst>
          </p:cNvPr>
          <p:cNvPicPr>
            <a:picLocks noChangeAspect="1"/>
          </p:cNvPicPr>
          <p:nvPr/>
        </p:nvPicPr>
        <p:blipFill>
          <a:blip r:embed="rId2"/>
          <a:stretch>
            <a:fillRect/>
          </a:stretch>
        </p:blipFill>
        <p:spPr>
          <a:xfrm>
            <a:off x="528638" y="1600200"/>
            <a:ext cx="8027412" cy="4274760"/>
          </a:xfrm>
          <a:prstGeom prst="rect">
            <a:avLst/>
          </a:prstGeom>
        </p:spPr>
      </p:pic>
      <p:sp>
        <p:nvSpPr>
          <p:cNvPr id="4" name="TextBox 3">
            <a:extLst>
              <a:ext uri="{FF2B5EF4-FFF2-40B4-BE49-F238E27FC236}">
                <a16:creationId xmlns:a16="http://schemas.microsoft.com/office/drawing/2014/main" id="{7DB71AA9-AC31-504B-A5EE-65FB27D58B49}"/>
              </a:ext>
            </a:extLst>
          </p:cNvPr>
          <p:cNvSpPr txBox="1"/>
          <p:nvPr/>
        </p:nvSpPr>
        <p:spPr>
          <a:xfrm>
            <a:off x="9043988" y="3322081"/>
            <a:ext cx="2743200"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285750" indent="-285750">
              <a:buFont typeface="Arial" panose="020B0604020202020204" pitchFamily="34" charset="0"/>
              <a:buChar char="•"/>
            </a:pPr>
            <a:r>
              <a:rPr lang="en-US" sz="1600" dirty="0"/>
              <a:t>Again, Higher offensive Rating shows a higher Conference Rank.</a:t>
            </a:r>
            <a:endParaRPr lang="en-US" sz="1200" dirty="0"/>
          </a:p>
        </p:txBody>
      </p:sp>
    </p:spTree>
    <p:extLst>
      <p:ext uri="{BB962C8B-B14F-4D97-AF65-F5344CB8AC3E}">
        <p14:creationId xmlns:p14="http://schemas.microsoft.com/office/powerpoint/2010/main" val="753411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671513" y="228600"/>
            <a:ext cx="10687050" cy="900113"/>
          </a:xfrm>
        </p:spPr>
        <p:txBody>
          <a:bodyPr>
            <a:normAutofit/>
          </a:bodyPr>
          <a:lstStyle/>
          <a:p>
            <a:pPr algn="ctr"/>
            <a:r>
              <a:rPr lang="en-US" b="1" u="sng" dirty="0">
                <a:solidFill>
                  <a:schemeClr val="bg1"/>
                </a:solidFill>
              </a:rPr>
              <a:t>Visualization 3 :  Playoffs Round VS W/L%</a:t>
            </a:r>
            <a:endParaRPr lang="en-US" dirty="0">
              <a:solidFill>
                <a:schemeClr val="bg1"/>
              </a:solidFill>
            </a:endParaRPr>
          </a:p>
        </p:txBody>
      </p:sp>
      <p:pic>
        <p:nvPicPr>
          <p:cNvPr id="4" name="Picture 3">
            <a:extLst>
              <a:ext uri="{FF2B5EF4-FFF2-40B4-BE49-F238E27FC236}">
                <a16:creationId xmlns:a16="http://schemas.microsoft.com/office/drawing/2014/main" id="{AD6D6FFB-B67E-314C-B24A-9E59CB3A2792}"/>
              </a:ext>
            </a:extLst>
          </p:cNvPr>
          <p:cNvPicPr>
            <a:picLocks noChangeAspect="1"/>
          </p:cNvPicPr>
          <p:nvPr/>
        </p:nvPicPr>
        <p:blipFill rotWithShape="1">
          <a:blip r:embed="rId2"/>
          <a:srcRect t="4978"/>
          <a:stretch/>
        </p:blipFill>
        <p:spPr>
          <a:xfrm>
            <a:off x="803275" y="1314450"/>
            <a:ext cx="5211763" cy="5314950"/>
          </a:xfrm>
          <a:prstGeom prst="rect">
            <a:avLst/>
          </a:prstGeom>
        </p:spPr>
      </p:pic>
      <p:sp>
        <p:nvSpPr>
          <p:cNvPr id="5" name="TextBox 4">
            <a:extLst>
              <a:ext uri="{FF2B5EF4-FFF2-40B4-BE49-F238E27FC236}">
                <a16:creationId xmlns:a16="http://schemas.microsoft.com/office/drawing/2014/main" id="{A0077F2A-2BF7-9C46-9473-111035DC5632}"/>
              </a:ext>
            </a:extLst>
          </p:cNvPr>
          <p:cNvSpPr txBox="1"/>
          <p:nvPr/>
        </p:nvSpPr>
        <p:spPr>
          <a:xfrm>
            <a:off x="6872288" y="3322081"/>
            <a:ext cx="4714875"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285750" indent="-285750">
              <a:buFont typeface="Arial" panose="020B0604020202020204" pitchFamily="34" charset="0"/>
              <a:buChar char="•"/>
            </a:pPr>
            <a:r>
              <a:rPr lang="en-US" sz="1600" dirty="0"/>
              <a:t>If a team has been consistently winning and has a higher W/L%, they would usually get further in the Playoffs</a:t>
            </a:r>
            <a:endParaRPr lang="en-US" sz="1200" dirty="0"/>
          </a:p>
        </p:txBody>
      </p:sp>
      <p:sp>
        <p:nvSpPr>
          <p:cNvPr id="3" name="TextBox 2">
            <a:extLst>
              <a:ext uri="{FF2B5EF4-FFF2-40B4-BE49-F238E27FC236}">
                <a16:creationId xmlns:a16="http://schemas.microsoft.com/office/drawing/2014/main" id="{B13DC293-A6FA-1C41-881D-37203164E8EF}"/>
              </a:ext>
            </a:extLst>
          </p:cNvPr>
          <p:cNvSpPr txBox="1"/>
          <p:nvPr/>
        </p:nvSpPr>
        <p:spPr>
          <a:xfrm>
            <a:off x="2979736" y="6109962"/>
            <a:ext cx="1277939" cy="261610"/>
          </a:xfrm>
          <a:prstGeom prst="rect">
            <a:avLst/>
          </a:prstGeom>
          <a:noFill/>
        </p:spPr>
        <p:txBody>
          <a:bodyPr wrap="square" rtlCol="0">
            <a:spAutoFit/>
          </a:bodyPr>
          <a:lstStyle/>
          <a:p>
            <a:pPr algn="ctr"/>
            <a:r>
              <a:rPr lang="en-US" sz="1100" dirty="0">
                <a:highlight>
                  <a:srgbClr val="C0C0C0"/>
                </a:highlight>
              </a:rPr>
              <a:t>Lost WC 1</a:t>
            </a:r>
            <a:r>
              <a:rPr lang="en-US" sz="1100" baseline="30000" dirty="0">
                <a:highlight>
                  <a:srgbClr val="C0C0C0"/>
                </a:highlight>
              </a:rPr>
              <a:t>st</a:t>
            </a:r>
            <a:r>
              <a:rPr lang="en-US" sz="1100" dirty="0">
                <a:highlight>
                  <a:srgbClr val="C0C0C0"/>
                </a:highlight>
              </a:rPr>
              <a:t> Rnd</a:t>
            </a:r>
          </a:p>
        </p:txBody>
      </p:sp>
      <p:sp>
        <p:nvSpPr>
          <p:cNvPr id="6" name="TextBox 5">
            <a:extLst>
              <a:ext uri="{FF2B5EF4-FFF2-40B4-BE49-F238E27FC236}">
                <a16:creationId xmlns:a16="http://schemas.microsoft.com/office/drawing/2014/main" id="{E845094D-CCB9-104D-BB31-7E28810EE97F}"/>
              </a:ext>
            </a:extLst>
          </p:cNvPr>
          <p:cNvSpPr txBox="1"/>
          <p:nvPr/>
        </p:nvSpPr>
        <p:spPr>
          <a:xfrm>
            <a:off x="1965323" y="6109962"/>
            <a:ext cx="1014413" cy="261610"/>
          </a:xfrm>
          <a:prstGeom prst="rect">
            <a:avLst/>
          </a:prstGeom>
          <a:noFill/>
        </p:spPr>
        <p:txBody>
          <a:bodyPr wrap="square" rtlCol="0">
            <a:spAutoFit/>
          </a:bodyPr>
          <a:lstStyle/>
          <a:p>
            <a:pPr algn="ctr"/>
            <a:r>
              <a:rPr lang="en-US" sz="1100" dirty="0">
                <a:highlight>
                  <a:srgbClr val="C0C0C0"/>
                </a:highlight>
              </a:rPr>
              <a:t>Unqualified</a:t>
            </a:r>
          </a:p>
        </p:txBody>
      </p:sp>
      <p:sp>
        <p:nvSpPr>
          <p:cNvPr id="7" name="TextBox 6">
            <a:extLst>
              <a:ext uri="{FF2B5EF4-FFF2-40B4-BE49-F238E27FC236}">
                <a16:creationId xmlns:a16="http://schemas.microsoft.com/office/drawing/2014/main" id="{D856BA95-C892-A042-8109-79232B2DE64A}"/>
              </a:ext>
            </a:extLst>
          </p:cNvPr>
          <p:cNvSpPr txBox="1"/>
          <p:nvPr/>
        </p:nvSpPr>
        <p:spPr>
          <a:xfrm>
            <a:off x="4257675" y="6109962"/>
            <a:ext cx="1277939" cy="261610"/>
          </a:xfrm>
          <a:prstGeom prst="rect">
            <a:avLst/>
          </a:prstGeom>
          <a:noFill/>
        </p:spPr>
        <p:txBody>
          <a:bodyPr wrap="square" rtlCol="0">
            <a:spAutoFit/>
          </a:bodyPr>
          <a:lstStyle/>
          <a:p>
            <a:pPr algn="ctr"/>
            <a:r>
              <a:rPr lang="en-US" sz="1100" dirty="0">
                <a:highlight>
                  <a:srgbClr val="C0C0C0"/>
                </a:highlight>
              </a:rPr>
              <a:t>Lost WC Semis</a:t>
            </a:r>
          </a:p>
        </p:txBody>
      </p:sp>
    </p:spTree>
    <p:extLst>
      <p:ext uri="{BB962C8B-B14F-4D97-AF65-F5344CB8AC3E}">
        <p14:creationId xmlns:p14="http://schemas.microsoft.com/office/powerpoint/2010/main" val="4176879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735AABC-51DC-E24B-B976-3E301CA1ED92}"/>
              </a:ext>
            </a:extLst>
          </p:cNvPr>
          <p:cNvPicPr>
            <a:picLocks noChangeAspect="1"/>
          </p:cNvPicPr>
          <p:nvPr/>
        </p:nvPicPr>
        <p:blipFill>
          <a:blip r:embed="rId2"/>
          <a:stretch>
            <a:fillRect/>
          </a:stretch>
        </p:blipFill>
        <p:spPr>
          <a:xfrm>
            <a:off x="4038600" y="578644"/>
            <a:ext cx="7315200" cy="2195513"/>
          </a:xfrm>
          <a:prstGeom prst="rect">
            <a:avLst/>
          </a:prstGeom>
        </p:spPr>
      </p:pic>
      <p:sp>
        <p:nvSpPr>
          <p:cNvPr id="4" name="TextBox 3">
            <a:extLst>
              <a:ext uri="{FF2B5EF4-FFF2-40B4-BE49-F238E27FC236}">
                <a16:creationId xmlns:a16="http://schemas.microsoft.com/office/drawing/2014/main" id="{108636F1-938C-BD49-956E-B0D2780F763A}"/>
              </a:ext>
            </a:extLst>
          </p:cNvPr>
          <p:cNvSpPr txBox="1"/>
          <p:nvPr/>
        </p:nvSpPr>
        <p:spPr>
          <a:xfrm>
            <a:off x="4038600" y="2923382"/>
            <a:ext cx="7315200" cy="395288"/>
          </a:xfrm>
          <a:prstGeom prst="rect">
            <a:avLst/>
          </a:prstGeom>
          <a:solidFill>
            <a:schemeClr val="tx1">
              <a:lumMod val="65000"/>
              <a:lumOff val="35000"/>
            </a:schemeClr>
          </a:solidFill>
          <a:ln>
            <a:noFill/>
          </a:ln>
        </p:spPr>
        <p:txBody>
          <a:bodyPr wrap="square" anchor="ctr">
            <a:noAutofit/>
          </a:bodyPr>
          <a:lstStyle/>
          <a:p>
            <a:pPr algn="ctr">
              <a:spcAft>
                <a:spcPts val="600"/>
              </a:spcAft>
            </a:pPr>
            <a:r>
              <a:rPr lang="en-US" sz="1300" b="1" i="0" dirty="0">
                <a:solidFill>
                  <a:srgbClr val="FFFFFF"/>
                </a:solidFill>
                <a:effectLst/>
              </a:rPr>
              <a:t>Before Feature Selection</a:t>
            </a:r>
          </a:p>
        </p:txBody>
      </p:sp>
      <p:pic>
        <p:nvPicPr>
          <p:cNvPr id="5" name="Picture 4">
            <a:extLst>
              <a:ext uri="{FF2B5EF4-FFF2-40B4-BE49-F238E27FC236}">
                <a16:creationId xmlns:a16="http://schemas.microsoft.com/office/drawing/2014/main" id="{C582B88A-CF99-BA43-B652-D4784A4190F7}"/>
              </a:ext>
            </a:extLst>
          </p:cNvPr>
          <p:cNvPicPr>
            <a:picLocks noChangeAspect="1"/>
          </p:cNvPicPr>
          <p:nvPr/>
        </p:nvPicPr>
        <p:blipFill>
          <a:blip r:embed="rId3"/>
          <a:stretch>
            <a:fillRect/>
          </a:stretch>
        </p:blipFill>
        <p:spPr>
          <a:xfrm>
            <a:off x="4038600" y="3840163"/>
            <a:ext cx="7315200" cy="1974850"/>
          </a:xfrm>
          <a:prstGeom prst="rect">
            <a:avLst/>
          </a:prstGeom>
        </p:spPr>
      </p:pic>
      <p:sp>
        <p:nvSpPr>
          <p:cNvPr id="6" name="TextBox 5">
            <a:extLst>
              <a:ext uri="{FF2B5EF4-FFF2-40B4-BE49-F238E27FC236}">
                <a16:creationId xmlns:a16="http://schemas.microsoft.com/office/drawing/2014/main" id="{1A61ACE8-A19C-B142-A820-9999E615BAD5}"/>
              </a:ext>
            </a:extLst>
          </p:cNvPr>
          <p:cNvSpPr txBox="1"/>
          <p:nvPr/>
        </p:nvSpPr>
        <p:spPr>
          <a:xfrm>
            <a:off x="4038600" y="5941218"/>
            <a:ext cx="7315200" cy="395288"/>
          </a:xfrm>
          <a:prstGeom prst="rect">
            <a:avLst/>
          </a:prstGeom>
          <a:solidFill>
            <a:schemeClr val="tx1">
              <a:lumMod val="65000"/>
              <a:lumOff val="35000"/>
            </a:schemeClr>
          </a:solidFill>
          <a:ln>
            <a:noFill/>
          </a:ln>
        </p:spPr>
        <p:txBody>
          <a:bodyPr wrap="square" anchor="ctr">
            <a:noAutofit/>
          </a:bodyPr>
          <a:lstStyle/>
          <a:p>
            <a:pPr algn="ctr">
              <a:spcAft>
                <a:spcPts val="600"/>
              </a:spcAft>
            </a:pPr>
            <a:r>
              <a:rPr lang="en-US" sz="1300" b="1" i="0" dirty="0">
                <a:solidFill>
                  <a:srgbClr val="FFFFFF"/>
                </a:solidFill>
                <a:effectLst/>
              </a:rPr>
              <a:t>After Feature Selection</a:t>
            </a:r>
          </a:p>
        </p:txBody>
      </p:sp>
      <p:sp>
        <p:nvSpPr>
          <p:cNvPr id="2" name="Title 1">
            <a:extLst>
              <a:ext uri="{FF2B5EF4-FFF2-40B4-BE49-F238E27FC236}">
                <a16:creationId xmlns:a16="http://schemas.microsoft.com/office/drawing/2014/main" id="{D706F195-9601-234C-940A-99C5EBA2C065}"/>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pPr>
            <a:r>
              <a:rPr lang="en-US" sz="2600" b="1" u="sng" kern="1200">
                <a:solidFill>
                  <a:srgbClr val="FFFFFF"/>
                </a:solidFill>
                <a:latin typeface="+mj-lt"/>
                <a:ea typeface="+mj-ea"/>
                <a:cs typeface="+mj-cs"/>
              </a:rPr>
              <a:t>Dataset</a:t>
            </a:r>
            <a:endParaRPr lang="en-US" sz="2600" kern="1200">
              <a:solidFill>
                <a:srgbClr val="FFFFFF"/>
              </a:solidFill>
              <a:latin typeface="+mj-lt"/>
              <a:ea typeface="+mj-ea"/>
              <a:cs typeface="+mj-cs"/>
            </a:endParaRPr>
          </a:p>
        </p:txBody>
      </p:sp>
    </p:spTree>
    <p:extLst>
      <p:ext uri="{BB962C8B-B14F-4D97-AF65-F5344CB8AC3E}">
        <p14:creationId xmlns:p14="http://schemas.microsoft.com/office/powerpoint/2010/main" val="1409115623"/>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550</Words>
  <Application>Microsoft Office PowerPoint</Application>
  <PresentationFormat>Widescreen</PresentationFormat>
  <Paragraphs>53</Paragraphs>
  <Slides>14</Slides>
  <Notes>1</Notes>
  <HiddenSlides>0</HiddenSlides>
  <MMClips>0</MMClips>
  <ScaleCrop>false</ScaleCrop>
  <HeadingPairs>
    <vt:vector size="4" baseType="variant">
      <vt:variant>
        <vt:lpstr>Theme</vt:lpstr>
      </vt:variant>
      <vt:variant>
        <vt:i4>4</vt:i4>
      </vt:variant>
      <vt:variant>
        <vt:lpstr>Slide Titles</vt:lpstr>
      </vt:variant>
      <vt:variant>
        <vt:i4>14</vt:i4>
      </vt:variant>
    </vt:vector>
  </HeadingPairs>
  <TitlesOfParts>
    <vt:vector size="18" baseType="lpstr">
      <vt:lpstr>Balancing Act</vt:lpstr>
      <vt:lpstr>Wellspring</vt:lpstr>
      <vt:lpstr>Star of the show</vt:lpstr>
      <vt:lpstr>Amusements</vt:lpstr>
      <vt:lpstr>LA Clippers DATA Analytics Intern Data Challenge </vt:lpstr>
      <vt:lpstr>Insight 1: Attendance throughout the Week</vt:lpstr>
      <vt:lpstr>Insight 2: Vegas Odds VS Avg Attendance VS Championships</vt:lpstr>
      <vt:lpstr>Insight 3: Dropdown Boxplot for Section VS Price</vt:lpstr>
      <vt:lpstr>DATASET</vt:lpstr>
      <vt:lpstr>Visualization 1: Offensive Rating VS Points</vt:lpstr>
      <vt:lpstr>Visualization 2: Offensive Rating VS Conference Rank</vt:lpstr>
      <vt:lpstr>Visualization 3 :  Playoffs Round VS W/L%</vt:lpstr>
      <vt:lpstr>Dataset</vt:lpstr>
      <vt:lpstr>Correlation Heat Map</vt:lpstr>
      <vt:lpstr>RESULTS</vt:lpstr>
      <vt:lpstr>RESULTS</vt:lpstr>
      <vt:lpstr>EVEN STEVE BALMER IS HAPPY WITH THE ACCURACY!!!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Clippers DATA Analytics Intern Data Challenge </dc:title>
  <dc:creator/>
  <cp:lastModifiedBy/>
  <cp:revision>2</cp:revision>
  <dcterms:created xsi:type="dcterms:W3CDTF">2021-12-08T21:54:28Z</dcterms:created>
  <dcterms:modified xsi:type="dcterms:W3CDTF">2022-01-08T07:23:45Z</dcterms:modified>
</cp:coreProperties>
</file>